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7" r:id="rId4"/>
    <p:sldId id="260" r:id="rId5"/>
    <p:sldId id="264" r:id="rId6"/>
    <p:sldId id="259" r:id="rId7"/>
    <p:sldId id="261" r:id="rId8"/>
    <p:sldId id="265" r:id="rId9"/>
    <p:sldId id="266" r:id="rId10"/>
    <p:sldId id="267" r:id="rId11"/>
    <p:sldId id="268" r:id="rId12"/>
    <p:sldId id="262" r:id="rId1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алина Гордійчук" initials="ГГ" lastIdx="1" clrIdx="0">
    <p:extLst>
      <p:ext uri="{19B8F6BF-5375-455C-9EA6-DF929625EA0E}">
        <p15:presenceInfo xmlns:p15="http://schemas.microsoft.com/office/powerpoint/2012/main" userId="3d67a56fa7381b5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6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BCB8-DCF0-4672-BB05-573C6BBEFE9E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83CD7-970F-43B6-AA19-CAA4202C5AC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75357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C8BB8-403A-4BAF-820F-D149CF8FD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96D3E94-2DD0-4573-96B1-EBBDE62D4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9707E65-EE1A-4C70-BE31-AC76FABF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0967C9F-4F9B-4430-9F4E-0499F3342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D9CA976-B565-4661-9716-1B7DBCAA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99667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B7DE2-30DF-4603-B8CA-AC9F11201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518FE0-737B-4DE7-A795-DEEB60DA0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0464E38-4D18-41FF-8BAF-840EC6515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A39C28C-D92A-4B36-9D7E-0051181C6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CD6850-3315-4DC4-BB45-3FF8CD97F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4493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E1A7A-0D41-44D6-9046-195639B2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72B73E2-7709-465F-976B-82C8B575A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6459EF0-6204-4EB8-944E-F4189F304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252D8EC-2ACB-413F-9AC6-A06EF347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37497A9-89C6-4721-BEA0-F4A4E8FD2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0928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E36E5-E1F1-42F4-BAE2-C522463E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55AE297-CB7E-42B6-82BD-4457FAE55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F695DF5-989C-42CB-BFE0-758AA30C7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031D45F-9AE3-4CA4-A98C-B44F734B3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1B9E808-54BC-41F6-A806-78B32264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F8C4BA2-6DFF-4D6E-89EE-538E6ECE3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5296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2704B-B736-4EAC-A312-257D474B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46A38BA-C5DF-490F-B6AF-3C1F0EC1C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1768958-5AC6-4A4C-8534-655668808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4EF3139-CCC1-4AC4-BAB9-ECC800802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67F47C2-7FF8-4F4B-8ADB-7A233D38D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B842D0D-DAE5-46DA-B633-3F6D4F77D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838169F6-1217-4B61-8314-0D8C6731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1109C94-83F4-4D3C-9B1C-C905805E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273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1F455B-DC1F-4526-A248-7B896A5F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46CC752-DE78-41AD-9E39-E3B1976D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78130F8-8643-4A71-A950-C17A1C38A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32076FF-B4AB-4F60-B143-E6FE22E2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4710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C09C0583-57C4-4606-8556-AB733598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2A65DDC-6CFE-4188-B624-3550FD59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B28F434-2834-458A-831C-BCA5BC096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5721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7D7AE-CADD-45F0-91D7-D1B3D147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B97A82-7BAD-40D0-8277-A7748E994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05AABB0-B9E0-40EC-BD39-2C454FB40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FF55E1F-C998-4C14-A1C3-0733AF8B5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985D3F1-5A64-44BE-B00B-B9E30B72C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EADF309-EF34-4DA4-B2ED-59DDEA50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5586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1B815-6851-4CF7-89A4-070DC9F6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2B3843C-2F59-491C-9189-126418C5D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6566071-D7DA-4A1F-BE64-79C4FEB2E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03A2DB-1AAA-44B9-B38B-1CD0FA2E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1711087-17A6-4F8E-82F0-A21A690C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A1AA627-B42C-4E81-A9BF-D740BD4DD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8959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5C88F-26F2-42AF-ADC3-B5A464B5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DC0D7D9-104E-4B26-B246-82D9403DF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0D06C14-F572-402C-956A-D3BC168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804D2D6-F07E-487C-AFF4-DA0944627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8C63FDC-D9E5-4D13-983C-4A6993DC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4230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A75B40F-3DDE-483B-A1AF-025411C2B8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9D2691C-00E5-484F-B6F6-A491E8300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2133634-E7DF-41BB-B55A-15E36E9EC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BABFB86-688E-457C-AF52-EF22C0971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4DC398E-446D-4D78-A222-B6C6492A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7637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3D2499B8-11BE-44A6-83BB-7699C601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6ACA1D9-AF3B-4AC0-B0E0-9EFC3D3C1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F14FDE2-6855-4967-ACD1-49D5EC51E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2DB135-6DA3-445F-B5E9-C404DCB47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D1A409E-F61D-4BAC-8870-0FBCD6FCB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2606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%2Fjid.3380010208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uk.wikipedia.org/wiki/%D0%A6%D0%B8%D1%84%D1%80%D0%BE%D0%B2%D0%B8%D0%B9_%D1%96%D0%B4%D0%B5%D0%BD%D1%82%D0%B8%D1%84%D1%96%D0%BA%D0%B0%D1%82%D0%BE%D1%80_%D0%BE%D0%B1%27%D1%94%D0%BA%D1%8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https://search.worldcat.org/issn/1099-1328" TargetMode="External"/><Relationship Id="rId4" Type="http://schemas.openxmlformats.org/officeDocument/2006/relationships/hyperlink" Target="https://uk.wikipedia.org/wiki/ISSN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0B874-7008-4DC7-8C2A-F3F209D3E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4056" y="1252056"/>
            <a:ext cx="10097105" cy="1909763"/>
          </a:xfrm>
        </p:spPr>
        <p:txBody>
          <a:bodyPr>
            <a:normAutofit/>
          </a:bodyPr>
          <a:lstStyle/>
          <a:p>
            <a:r>
              <a:rPr lang="uk-UA" sz="4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Сприяння сталому майбутньому </a:t>
            </a:r>
            <a:endParaRPr lang="uk-UA" sz="4800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937B035-8673-422D-963E-BD51146DF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781" y="3602038"/>
            <a:ext cx="11471123" cy="1655762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Arial" panose="020B0604020202020204" pitchFamily="34" charset="0"/>
                <a:ea typeface="Calibri" panose="020F0502020204030204" pitchFamily="34" charset="0"/>
              </a:rPr>
              <a:t>Розділ 2.2. </a:t>
            </a:r>
            <a:r>
              <a:rPr lang="uk-UA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Вирішення проблем сталого розвитку</a:t>
            </a:r>
            <a:endParaRPr lang="uk-UA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AA35C4-3D3E-4391-AC6B-5AAFB8A4C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7" y="241905"/>
            <a:ext cx="3091542" cy="514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BB2AAB-DF4D-47D9-BA43-DB328DBE7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638" y="0"/>
            <a:ext cx="1403047" cy="13259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9AFD8A-F2B5-4DF6-8F8A-A191CEF52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522" y="107841"/>
            <a:ext cx="2884420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1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7CB53-695C-474D-AF43-66CE83BA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96" y="815112"/>
            <a:ext cx="10865152" cy="1656822"/>
          </a:xfrm>
        </p:spPr>
        <p:txBody>
          <a:bodyPr>
            <a:normAutofit/>
          </a:bodyPr>
          <a:lstStyle/>
          <a:p>
            <a:pPr algn="ctr"/>
            <a:r>
              <a:rPr lang="az-Cyrl-AZ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таке сталий розвиток?</a:t>
            </a:r>
            <a:endParaRPr lang="ru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831CB3-E4EE-47D0-AEEC-EBFBF3F7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38" y="1954089"/>
            <a:ext cx="8829524" cy="4030634"/>
          </a:xfrm>
        </p:spPr>
        <p:txBody>
          <a:bodyPr>
            <a:normAutofit lnSpcReduction="10000"/>
          </a:bodyPr>
          <a:lstStyle/>
          <a:p>
            <a:r>
              <a:rPr lang="az-Cyrl-AZ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Сталий розвиток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sustainable development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загальна </a:t>
            </a:r>
            <a:r>
              <a:rPr lang="az-Cyrl-AZ" b="0" i="0" u="none" strike="noStrike" dirty="0">
                <a:effectLst/>
                <a:latin typeface="Arial" panose="020B0604020202020204" pitchFamily="34" charset="0"/>
              </a:rPr>
              <a:t>концепція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щодо необхідності встановлення балансу між задоволенням сучасних </a:t>
            </a:r>
            <a:r>
              <a:rPr lang="az-Cyrl-AZ" b="0" i="0" u="none" strike="noStrike" dirty="0">
                <a:effectLst/>
                <a:latin typeface="Arial" panose="020B0604020202020204" pitchFamily="34" charset="0"/>
              </a:rPr>
              <a:t>потреб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людства і захистом інтересів майбутніх поколінь, включаючи їх потребу в безпечному і здоровому </a:t>
            </a:r>
            <a:r>
              <a:rPr lang="az-Cyrl-AZ" b="0" i="0" u="none" strike="noStrike" dirty="0">
                <a:effectLst/>
                <a:latin typeface="Arial" panose="020B0604020202020204" pitchFamily="34" charset="0"/>
              </a:rPr>
              <a:t>довкіллі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Це «розвиток, який задовольняє потреби нинішнього покоління без шкоди для можливості майбутніх поколінь задовольняти свої власні потреби»</a:t>
            </a:r>
            <a:r>
              <a:rPr lang="az-Cyrl-AZ" b="0" i="0" baseline="3000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</a:t>
            </a:r>
          </a:p>
          <a:p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9BCE59-41B4-4057-B393-10AE72C980E4}"/>
              </a:ext>
            </a:extLst>
          </p:cNvPr>
          <p:cNvSpPr txBox="1"/>
          <p:nvPr/>
        </p:nvSpPr>
        <p:spPr>
          <a:xfrm>
            <a:off x="246743" y="5738705"/>
            <a:ext cx="11640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Cyrl-AZ" baseline="300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az-Cyrl-AZ" baseline="30000" dirty="0">
                <a:solidFill>
                  <a:srgbClr val="202122"/>
                </a:solidFill>
                <a:latin typeface="Arial" panose="020B0604020202020204" pitchFamily="34" charset="0"/>
              </a:rPr>
              <a:t>1 </a:t>
            </a:r>
            <a:r>
              <a:rPr lang="en-US" sz="18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Butlin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John (1 </a:t>
            </a:r>
            <a:r>
              <a:rPr lang="az-Cyrl-AZ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квітня 1989). </a:t>
            </a:r>
            <a:r>
              <a:rPr lang="en-US" sz="1800" b="0" i="0" u="none" strike="noStrike" dirty="0">
                <a:effectLst/>
                <a:latin typeface="Arial" panose="020B0604020202020204" pitchFamily="34" charset="0"/>
              </a:rPr>
              <a:t>Our common future. By World commission on environment and development. (London, Oxford University Press, 1987, pp.383 £5.95.)</a:t>
            </a:r>
            <a:r>
              <a:rPr lang="en-US" sz="1800" b="0" i="0" dirty="0">
                <a:effectLst/>
                <a:latin typeface="Arial" panose="020B0604020202020204" pitchFamily="34" charset="0"/>
              </a:rPr>
              <a:t>. </a:t>
            </a:r>
            <a:r>
              <a:rPr lang="en-US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Journal of International Development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8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az-Cyrl-AZ" sz="18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англ.)</a:t>
            </a:r>
            <a:r>
              <a:rPr lang="az-Cyrl-AZ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Т. 1, № 2. с. 284—287. 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Цифровий ідентифікатор об'єкта"/>
              </a:rPr>
              <a:t>doi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/>
              </a:rPr>
              <a:t>10.1002/jid.3380010208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 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4" tooltip="ISSN"/>
              </a:rPr>
              <a:t>ISSN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/>
              </a:rPr>
              <a:t>1099-1328</a:t>
            </a:r>
            <a:endParaRPr lang="ru-UA" sz="1800" baseline="30000" dirty="0"/>
          </a:p>
          <a:p>
            <a:endParaRPr lang="ru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40B741-2137-40A9-9BFD-2B5CBD397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57" y="2483365"/>
            <a:ext cx="3937648" cy="26513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71EAFE-6E49-448D-AB51-8C7784D7AC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86" y="38706"/>
            <a:ext cx="11359846" cy="1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8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618" y="832227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Історія та еволюція к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онцепції сталого розвитку</a:t>
            </a:r>
            <a:endParaRPr lang="ru-UA" sz="40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CC0B1D-AA96-4BDB-97CA-AEA2C71C5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761067"/>
            <a:ext cx="12003314" cy="484293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600" b="1" i="1" dirty="0" err="1"/>
              <a:t>Ранні</a:t>
            </a:r>
            <a:r>
              <a:rPr lang="ru-RU" sz="1600" b="1" i="1" dirty="0"/>
              <a:t> </a:t>
            </a:r>
            <a:r>
              <a:rPr lang="ru-RU" sz="1600" b="1" i="1" dirty="0" err="1"/>
              <a:t>зародки</a:t>
            </a:r>
            <a:r>
              <a:rPr lang="ru-RU" sz="1600" b="1" i="1" dirty="0"/>
              <a:t> (до XX </a:t>
            </a:r>
            <a:r>
              <a:rPr lang="ru-RU" sz="1600" b="1" i="1" dirty="0" err="1"/>
              <a:t>століття</a:t>
            </a:r>
            <a:r>
              <a:rPr lang="ru-RU" sz="1600" b="1" i="1" dirty="0"/>
              <a:t>)</a:t>
            </a:r>
            <a:r>
              <a:rPr lang="ru-RU" sz="1600" dirty="0"/>
              <a:t>: </a:t>
            </a:r>
            <a:r>
              <a:rPr lang="uk-UA" sz="1600" dirty="0"/>
              <a:t>у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свідомлення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обмеженості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природних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ресурсів</a:t>
            </a:r>
            <a:r>
              <a:rPr kumimoji="0" lang="uk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lang="uk-UA" altLang="ru-UA" sz="1600" dirty="0"/>
              <a:t>п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ерші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спроби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раціонального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лісокористування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та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охорони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природи</a:t>
            </a:r>
            <a:r>
              <a:rPr kumimoji="0" lang="uk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lang="uk-UA" altLang="ru-UA" sz="1600" dirty="0"/>
              <a:t>і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деї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соціальної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справедливості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та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добробуту</a:t>
            </a:r>
            <a:r>
              <a:rPr kumimoji="0" lang="uk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algn="just"/>
            <a:r>
              <a:rPr lang="az-Cyrl-AZ" sz="1600" b="1" i="1" dirty="0"/>
              <a:t>Початок </a:t>
            </a:r>
            <a:r>
              <a:rPr lang="en-US" sz="1600" b="1" i="1" dirty="0"/>
              <a:t>XX </a:t>
            </a:r>
            <a:r>
              <a:rPr lang="az-Cyrl-AZ" sz="1600" b="1" i="1" dirty="0"/>
              <a:t>століття - 1960-ті</a:t>
            </a:r>
            <a:r>
              <a:rPr lang="az-Cyrl-AZ" sz="1600" dirty="0"/>
              <a:t>:</a:t>
            </a:r>
            <a:r>
              <a:rPr lang="uk-UA" sz="1600" dirty="0"/>
              <a:t> </a:t>
            </a:r>
            <a:r>
              <a:rPr lang="ru-RU" sz="1600" dirty="0" err="1"/>
              <a:t>зростання</a:t>
            </a:r>
            <a:r>
              <a:rPr lang="ru-RU" sz="1600" dirty="0"/>
              <a:t> </a:t>
            </a:r>
            <a:r>
              <a:rPr lang="ru-RU" sz="1600" dirty="0" err="1"/>
              <a:t>екологічних</a:t>
            </a:r>
            <a:r>
              <a:rPr lang="ru-RU" sz="1600" dirty="0"/>
              <a:t> проблем </a:t>
            </a:r>
            <a:r>
              <a:rPr lang="ru-RU" sz="1600" dirty="0" err="1"/>
              <a:t>внаслідок</a:t>
            </a:r>
            <a:r>
              <a:rPr lang="ru-RU" sz="1600" dirty="0"/>
              <a:t> </a:t>
            </a:r>
            <a:r>
              <a:rPr lang="ru-RU" sz="1600" dirty="0" err="1"/>
              <a:t>індустріалізації</a:t>
            </a:r>
            <a:r>
              <a:rPr lang="uk-UA" sz="1600" dirty="0"/>
              <a:t>; </a:t>
            </a:r>
            <a:r>
              <a:rPr lang="ru-RU" sz="1600" dirty="0" err="1"/>
              <a:t>Поява</a:t>
            </a:r>
            <a:r>
              <a:rPr lang="ru-RU" sz="1600" dirty="0"/>
              <a:t> перших </a:t>
            </a:r>
            <a:r>
              <a:rPr lang="ru-RU" sz="1600" dirty="0" err="1"/>
              <a:t>екологічних</a:t>
            </a:r>
            <a:r>
              <a:rPr lang="ru-RU" sz="1600" dirty="0"/>
              <a:t> </a:t>
            </a:r>
            <a:r>
              <a:rPr lang="ru-RU" sz="1600" dirty="0" err="1"/>
              <a:t>рухів</a:t>
            </a:r>
            <a:r>
              <a:rPr lang="ru-RU" sz="1600" dirty="0"/>
              <a:t> та </a:t>
            </a:r>
            <a:r>
              <a:rPr lang="ru-RU" sz="1600" dirty="0" err="1"/>
              <a:t>організацій</a:t>
            </a:r>
            <a:r>
              <a:rPr lang="uk-UA" sz="1600" dirty="0"/>
              <a:t>; </a:t>
            </a:r>
            <a:r>
              <a:rPr lang="ru-RU" sz="1600" dirty="0" err="1"/>
              <a:t>публікація</a:t>
            </a:r>
            <a:r>
              <a:rPr lang="ru-RU" sz="1600" dirty="0"/>
              <a:t> книги Рейчел Карсон "</a:t>
            </a:r>
            <a:r>
              <a:rPr lang="ru-RU" sz="1600" dirty="0" err="1"/>
              <a:t>Мовчазна</a:t>
            </a:r>
            <a:r>
              <a:rPr lang="ru-RU" sz="1600" dirty="0"/>
              <a:t> весна" (1962) - </a:t>
            </a:r>
            <a:r>
              <a:rPr lang="ru-RU" sz="1600" dirty="0" err="1"/>
              <a:t>привернення</a:t>
            </a:r>
            <a:r>
              <a:rPr lang="ru-RU" sz="1600" dirty="0"/>
              <a:t> </a:t>
            </a:r>
            <a:r>
              <a:rPr lang="ru-RU" sz="1600" dirty="0" err="1"/>
              <a:t>уваги</a:t>
            </a:r>
            <a:r>
              <a:rPr lang="ru-RU" sz="1600" dirty="0"/>
              <a:t> до </a:t>
            </a:r>
            <a:r>
              <a:rPr lang="ru-RU" sz="1600" dirty="0" err="1"/>
              <a:t>впливу</a:t>
            </a:r>
            <a:r>
              <a:rPr lang="ru-RU" sz="1600" dirty="0"/>
              <a:t> </a:t>
            </a:r>
            <a:r>
              <a:rPr lang="ru-RU" sz="1600" dirty="0" err="1"/>
              <a:t>пестицидів</a:t>
            </a:r>
            <a:r>
              <a:rPr lang="ru-RU" sz="1600" dirty="0"/>
              <a:t>.</a:t>
            </a:r>
          </a:p>
          <a:p>
            <a:pPr algn="just"/>
            <a:r>
              <a:rPr lang="ru-RU" sz="1600" b="1" i="1" dirty="0"/>
              <a:t>1970-ті</a:t>
            </a:r>
            <a:r>
              <a:rPr lang="ru-RU" sz="1600" dirty="0"/>
              <a:t>: </a:t>
            </a:r>
            <a:r>
              <a:rPr lang="ru-RU" sz="1600" dirty="0" err="1"/>
              <a:t>перші</a:t>
            </a:r>
            <a:r>
              <a:rPr lang="ru-RU" sz="1600" dirty="0"/>
              <a:t> </a:t>
            </a:r>
            <a:r>
              <a:rPr lang="ru-RU" sz="1600" dirty="0" err="1"/>
              <a:t>міжнародні</a:t>
            </a:r>
            <a:r>
              <a:rPr lang="ru-RU" sz="1600" dirty="0"/>
              <a:t> </a:t>
            </a:r>
            <a:r>
              <a:rPr lang="ru-RU" sz="1600" dirty="0" err="1"/>
              <a:t>конференції</a:t>
            </a:r>
            <a:r>
              <a:rPr lang="ru-RU" sz="1600" dirty="0"/>
              <a:t> та </a:t>
            </a:r>
            <a:r>
              <a:rPr lang="ru-RU" sz="1600" dirty="0" err="1"/>
              <a:t>доповіді</a:t>
            </a:r>
            <a:r>
              <a:rPr lang="ru-RU" sz="1600" dirty="0"/>
              <a:t>: </a:t>
            </a:r>
            <a:r>
              <a:rPr lang="uk-UA" sz="1600" dirty="0"/>
              <a:t>д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оповідь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Римського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клубу "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Межі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зростання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(1972) -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попередження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про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наслідки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необмеженого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зростання</a:t>
            </a:r>
            <a:r>
              <a:rPr lang="uk-UA" altLang="ru-UA" sz="1600" dirty="0"/>
              <a:t>; п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ерша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конференція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ООН з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навколишнього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середовища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в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Стокгольмі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(1972) - початок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міжнародної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екологічної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політики</a:t>
            </a:r>
            <a:r>
              <a:rPr lang="uk-UA" altLang="ru-UA" sz="1600" dirty="0"/>
              <a:t>; п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оява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терміну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"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екорозвиток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(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еcodevelopment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 - акцент на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інтеграції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екологічних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та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соціально-економічних</a:t>
            </a:r>
            <a:r>
              <a:rPr kumimoji="0" lang="ru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UA" altLang="ru-UA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аспектів</a:t>
            </a:r>
            <a:r>
              <a:rPr kumimoji="0" lang="uk-UA" altLang="ru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algn="just"/>
            <a:r>
              <a:rPr lang="az-Cyrl-AZ" sz="1600" b="1" i="1" dirty="0"/>
              <a:t>1980-ті: Концептуалізація сталого розвитку</a:t>
            </a:r>
            <a:r>
              <a:rPr lang="az-Cyrl-AZ" sz="1600" b="1" dirty="0"/>
              <a:t>: </a:t>
            </a:r>
            <a:r>
              <a:rPr lang="az-Cyrl-AZ" sz="1600" dirty="0"/>
              <a:t>доповідь Комісії Брундтланд "Наше спільне майбутнє" (1987) - визначення сталого розвитку як "розвитку, що задовольняє потреби сьогодення, не ставлячи під загрозу здатність майбутніх поколінь задовольняти свої власні потреби«;  акцент на трьох складових сталого розвитку: економічній, соціальній та екологічній.</a:t>
            </a:r>
          </a:p>
          <a:p>
            <a:pPr algn="just"/>
            <a:r>
              <a:rPr lang="az-Cyrl-AZ" sz="1600" b="1" i="1" dirty="0"/>
              <a:t>1990-ті: Конференція в Ріо-де-Жанейро та Порядок денний на </a:t>
            </a:r>
            <a:r>
              <a:rPr lang="en-US" sz="1600" b="1" i="1" dirty="0"/>
              <a:t>XXI </a:t>
            </a:r>
            <a:r>
              <a:rPr lang="az-Cyrl-AZ" sz="1600" b="1" i="1" dirty="0"/>
              <a:t>століття</a:t>
            </a:r>
            <a:r>
              <a:rPr lang="az-Cyrl-AZ" sz="1600" b="1" dirty="0"/>
              <a:t>: </a:t>
            </a:r>
            <a:r>
              <a:rPr lang="az-Cyrl-AZ" sz="1600" dirty="0"/>
              <a:t>конференція ООН з навколишнього середовища та розвитку (Саміт Землі) в Ріо-де-Жанейро (1992) - прийняття Порядку денного на </a:t>
            </a:r>
            <a:r>
              <a:rPr lang="en-US" sz="1600" dirty="0"/>
              <a:t>XXI </a:t>
            </a:r>
            <a:r>
              <a:rPr lang="az-Cyrl-AZ" sz="1600" dirty="0"/>
              <a:t>століття (</a:t>
            </a:r>
            <a:r>
              <a:rPr lang="en-US" sz="1600" dirty="0"/>
              <a:t>Agenda 21) </a:t>
            </a:r>
            <a:r>
              <a:rPr lang="az-Cyrl-AZ" sz="1600" dirty="0"/>
              <a:t>як глобального плану дій; прийняття Рамкової конвенції ООН про зміну клімату та Конвенції про біологічне різноманіття.</a:t>
            </a:r>
          </a:p>
          <a:p>
            <a:pPr algn="just"/>
            <a:r>
              <a:rPr lang="az-Cyrl-AZ" sz="1600" b="1" i="1" dirty="0"/>
              <a:t>2000-ні: Цілі розвитку тисячоліття (ЦРТ) та Йоганнесбурзький саміт</a:t>
            </a:r>
            <a:r>
              <a:rPr lang="az-Cyrl-AZ" sz="1600" b="1" dirty="0"/>
              <a:t>: п</a:t>
            </a:r>
            <a:r>
              <a:rPr lang="az-Cyrl-AZ" sz="1600" dirty="0"/>
              <a:t>рийняття Цілей розвитку тисячоліття (2000) - зосередження на боротьбі з бідністю, голодом, хворобами та екологічною стійкістю; всесвітній саміт зі сталого розвитку в Йоганнесбурзі (2002) - підтвердження принципів сталого розвитку та акцент на його практичній реалізації.</a:t>
            </a:r>
          </a:p>
          <a:p>
            <a:pPr algn="just"/>
            <a:r>
              <a:rPr lang="az-Cyrl-AZ" sz="1600" b="1" i="1" dirty="0"/>
              <a:t>2020-ті - дотепер: </a:t>
            </a:r>
            <a:r>
              <a:rPr lang="az-Cyrl-AZ" sz="1600" dirty="0"/>
              <a:t>акцент на інтеграції ЦСР у національні політики та бізнес-стратегії; зростання усвідомлення взаємозв'язку між екологічними, соціальними та економічними проблемами; пошук інноваційних рішень та технологій для досягнення сталого розвитку; посилення ролі громадянського суспільства та молоді у просуванні сталого розвитку.</a:t>
            </a:r>
          </a:p>
          <a:p>
            <a:pPr algn="just"/>
            <a:endParaRPr lang="az-Cyrl-AZ" sz="1600" dirty="0"/>
          </a:p>
          <a:p>
            <a:endParaRPr lang="az-Cyrl-AZ" sz="1000" dirty="0"/>
          </a:p>
          <a:p>
            <a:endParaRPr lang="az-Cyrl-AZ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38706"/>
            <a:ext cx="11359846" cy="1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93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8" y="1015263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Цілі 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сталого </a:t>
            </a:r>
            <a:r>
              <a:rPr lang="uk-UA" sz="4000" b="1">
                <a:effectLst/>
                <a:latin typeface="+mn-lt"/>
                <a:ea typeface="Calibri" panose="020F0502020204030204" pitchFamily="34" charset="0"/>
              </a:rPr>
              <a:t>розвитку </a:t>
            </a:r>
            <a:r>
              <a:rPr lang="uk-UA" sz="4000" b="1">
                <a:latin typeface="+mn-lt"/>
                <a:ea typeface="Calibri" panose="020F0502020204030204" pitchFamily="34" charset="0"/>
              </a:rPr>
              <a:t>до 2030 року</a:t>
            </a:r>
            <a:endParaRPr lang="ru-UA" sz="4000" dirty="0">
              <a:latin typeface="+mn-lt"/>
            </a:endParaRP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2F27E5E4-61CD-4EC1-81A5-1E46778CF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0663" y="2061160"/>
            <a:ext cx="5500137" cy="4796840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13" y="89973"/>
            <a:ext cx="11359846" cy="1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8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Г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лобальні виклики сьогодення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0591448-6C4B-428D-8987-E9071A2F1B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2876" y="2072065"/>
            <a:ext cx="11694886" cy="469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ru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</a:t>
            </a:r>
            <a:r>
              <a:rPr lang="ru-UA" altLang="ru-UA" sz="1800" b="1" dirty="0" err="1"/>
              <a:t>Зміна</a:t>
            </a:r>
            <a:r>
              <a:rPr lang="ru-UA" altLang="ru-UA" sz="1800" b="1" dirty="0"/>
              <a:t> </a:t>
            </a:r>
            <a:r>
              <a:rPr lang="ru-UA" altLang="ru-UA" sz="1800" b="1" dirty="0" err="1"/>
              <a:t>клімату</a:t>
            </a:r>
            <a:r>
              <a:rPr lang="ru-UA" altLang="ru-UA" sz="1800" b="1" dirty="0"/>
              <a:t>: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b="1" dirty="0"/>
              <a:t> </a:t>
            </a:r>
            <a:r>
              <a:rPr lang="ru-UA" altLang="ru-UA" sz="1800" dirty="0"/>
              <a:t>Причини та </a:t>
            </a:r>
            <a:r>
              <a:rPr lang="ru-UA" altLang="ru-UA" sz="1800" dirty="0" err="1"/>
              <a:t>наслідки</a:t>
            </a:r>
            <a:r>
              <a:rPr lang="ru-UA" altLang="ru-UA" sz="1800" dirty="0"/>
              <a:t> (</a:t>
            </a:r>
            <a:r>
              <a:rPr lang="ru-UA" altLang="ru-UA" sz="1800" dirty="0" err="1"/>
              <a:t>глобальне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потепління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екстремальні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погодні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явища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підвищення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рівня</a:t>
            </a:r>
            <a:r>
              <a:rPr lang="ru-UA" altLang="ru-UA" sz="1800" dirty="0"/>
              <a:t> моря).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dirty="0"/>
              <a:t> </a:t>
            </a:r>
            <a:r>
              <a:rPr lang="ru-UA" altLang="ru-UA" sz="1800" dirty="0" err="1"/>
              <a:t>Зв'язок</a:t>
            </a:r>
            <a:r>
              <a:rPr lang="ru-UA" altLang="ru-UA" sz="1800" dirty="0"/>
              <a:t> з </a:t>
            </a:r>
            <a:r>
              <a:rPr lang="ru-UA" altLang="ru-UA" sz="1800" dirty="0" err="1"/>
              <a:t>різними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галузями</a:t>
            </a:r>
            <a:r>
              <a:rPr lang="ru-UA" altLang="ru-UA" sz="1800" dirty="0"/>
              <a:t> (</a:t>
            </a:r>
            <a:r>
              <a:rPr lang="ru-UA" altLang="ru-UA" sz="1800" dirty="0" err="1"/>
              <a:t>енергетика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сільське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господарство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будівництво</a:t>
            </a:r>
            <a:r>
              <a:rPr lang="ru-UA" altLang="ru-UA" sz="1800" dirty="0"/>
              <a:t>, транспорт).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uk-UA" altLang="ru-UA" sz="1800" b="1" dirty="0"/>
              <a:t>- </a:t>
            </a:r>
            <a:r>
              <a:rPr lang="ru-UA" altLang="ru-UA" sz="1800" b="1" dirty="0" err="1"/>
              <a:t>Втрата</a:t>
            </a:r>
            <a:r>
              <a:rPr lang="ru-UA" altLang="ru-UA" sz="1800" b="1" dirty="0"/>
              <a:t> </a:t>
            </a:r>
            <a:r>
              <a:rPr lang="ru-UA" altLang="ru-UA" sz="1800" b="1" dirty="0" err="1"/>
              <a:t>біорізноманіття</a:t>
            </a:r>
            <a:r>
              <a:rPr lang="ru-UA" altLang="ru-UA" sz="1800" b="1" dirty="0"/>
              <a:t>: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b="1" dirty="0"/>
              <a:t> </a:t>
            </a:r>
            <a:r>
              <a:rPr lang="ru-UA" altLang="ru-UA" sz="1800" dirty="0"/>
              <a:t>Причини (</a:t>
            </a:r>
            <a:r>
              <a:rPr lang="ru-UA" altLang="ru-UA" sz="1800" dirty="0" err="1"/>
              <a:t>знищення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середовищ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існування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забруднення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надмірна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експлуатація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ресурсів</a:t>
            </a:r>
            <a:r>
              <a:rPr lang="ru-UA" altLang="ru-UA" sz="1800" dirty="0"/>
              <a:t>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dirty="0"/>
              <a:t> </a:t>
            </a:r>
            <a:r>
              <a:rPr lang="ru-UA" altLang="ru-UA" sz="1800" dirty="0" err="1"/>
              <a:t>Значення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біорізноманіття</a:t>
            </a:r>
            <a:r>
              <a:rPr lang="ru-UA" altLang="ru-UA" sz="1800" dirty="0"/>
              <a:t> для </a:t>
            </a:r>
            <a:r>
              <a:rPr lang="ru-UA" altLang="ru-UA" sz="1800" dirty="0" err="1"/>
              <a:t>екосистем</a:t>
            </a:r>
            <a:r>
              <a:rPr lang="ru-UA" altLang="ru-UA" sz="1800" dirty="0"/>
              <a:t> та </a:t>
            </a:r>
            <a:r>
              <a:rPr lang="ru-UA" altLang="ru-UA" sz="1800" dirty="0" err="1"/>
              <a:t>людства</a:t>
            </a:r>
            <a:r>
              <a:rPr lang="ru-UA" altLang="ru-UA" sz="1800" dirty="0"/>
              <a:t>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dirty="0"/>
              <a:t> </a:t>
            </a:r>
            <a:r>
              <a:rPr lang="ru-UA" altLang="ru-UA" sz="1800" dirty="0" err="1"/>
              <a:t>Вплив</a:t>
            </a:r>
            <a:r>
              <a:rPr lang="ru-UA" altLang="ru-UA" sz="1800" dirty="0"/>
              <a:t> на </a:t>
            </a:r>
            <a:r>
              <a:rPr lang="ru-UA" altLang="ru-UA" sz="1800" dirty="0" err="1"/>
              <a:t>різні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сектори</a:t>
            </a:r>
            <a:r>
              <a:rPr lang="ru-UA" altLang="ru-UA" sz="1800" dirty="0"/>
              <a:t> (</a:t>
            </a:r>
            <a:r>
              <a:rPr lang="ru-UA" altLang="ru-UA" sz="1800" dirty="0" err="1"/>
              <a:t>агропромисловість</a:t>
            </a:r>
            <a:r>
              <a:rPr lang="ru-UA" altLang="ru-UA" sz="1800" dirty="0"/>
              <a:t>, фармацевтика, туризм).</a:t>
            </a:r>
            <a:endParaRPr lang="uk-UA" altLang="ru-UA" sz="18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dirty="0"/>
              <a:t>- </a:t>
            </a:r>
            <a:r>
              <a:rPr lang="ru-RU" sz="1800" b="1" dirty="0" err="1"/>
              <a:t>Забруднення</a:t>
            </a:r>
            <a:r>
              <a:rPr lang="ru-RU" sz="1800" b="1" dirty="0"/>
              <a:t> </a:t>
            </a:r>
            <a:r>
              <a:rPr lang="ru-RU" sz="1800" b="1" dirty="0" err="1"/>
              <a:t>навколишнього</a:t>
            </a:r>
            <a:r>
              <a:rPr lang="ru-RU" sz="1800" b="1" dirty="0"/>
              <a:t> </a:t>
            </a:r>
            <a:r>
              <a:rPr lang="ru-RU" sz="1800" b="1" dirty="0" err="1"/>
              <a:t>середовища</a:t>
            </a:r>
            <a:r>
              <a:rPr lang="ru-RU" sz="1800" b="1" dirty="0"/>
              <a:t>:</a:t>
            </a:r>
            <a:r>
              <a:rPr lang="ru-RU" sz="1800" dirty="0"/>
              <a:t> 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Види</a:t>
            </a:r>
            <a:r>
              <a:rPr lang="ru-RU" sz="1800" dirty="0"/>
              <a:t> </a:t>
            </a:r>
            <a:r>
              <a:rPr lang="ru-RU" sz="1800" dirty="0" err="1"/>
              <a:t>забруднення</a:t>
            </a:r>
            <a:r>
              <a:rPr lang="ru-RU" sz="1800" dirty="0"/>
              <a:t> (</a:t>
            </a:r>
            <a:r>
              <a:rPr lang="ru-RU" sz="1800" dirty="0" err="1"/>
              <a:t>повітря</a:t>
            </a:r>
            <a:r>
              <a:rPr lang="ru-RU" sz="1800" dirty="0"/>
              <a:t>, вода, </a:t>
            </a:r>
            <a:r>
              <a:rPr lang="ru-RU" sz="1800" dirty="0" err="1"/>
              <a:t>ґрунт</a:t>
            </a:r>
            <a:r>
              <a:rPr lang="ru-RU" sz="1800" dirty="0"/>
              <a:t>, </a:t>
            </a:r>
            <a:r>
              <a:rPr lang="ru-RU" sz="1800" dirty="0" err="1"/>
              <a:t>відходи</a:t>
            </a:r>
            <a:r>
              <a:rPr lang="ru-RU" sz="1800" dirty="0"/>
              <a:t>).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Джерела</a:t>
            </a:r>
            <a:r>
              <a:rPr lang="ru-RU" sz="1800" dirty="0"/>
              <a:t> та </a:t>
            </a:r>
            <a:r>
              <a:rPr lang="ru-RU" sz="1800" dirty="0" err="1"/>
              <a:t>наслідки</a:t>
            </a:r>
            <a:r>
              <a:rPr lang="ru-RU" sz="1800" dirty="0"/>
              <a:t> для </a:t>
            </a:r>
            <a:r>
              <a:rPr lang="ru-RU" sz="1800" dirty="0" err="1"/>
              <a:t>здоров'я</a:t>
            </a:r>
            <a:r>
              <a:rPr lang="ru-RU" sz="1800" dirty="0"/>
              <a:t> </a:t>
            </a:r>
            <a:r>
              <a:rPr lang="ru-RU" sz="1800" dirty="0" err="1"/>
              <a:t>людини</a:t>
            </a:r>
            <a:r>
              <a:rPr lang="ru-RU" sz="1800" dirty="0"/>
              <a:t> та </a:t>
            </a:r>
            <a:r>
              <a:rPr lang="ru-RU" sz="1800" dirty="0" err="1"/>
              <a:t>екосистем</a:t>
            </a:r>
            <a:r>
              <a:rPr lang="ru-RU" sz="18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Релевантність</a:t>
            </a:r>
            <a:r>
              <a:rPr lang="ru-RU" sz="1800" dirty="0"/>
              <a:t> для </a:t>
            </a:r>
            <a:r>
              <a:rPr lang="ru-RU" sz="1800" dirty="0" err="1"/>
              <a:t>інженерії</a:t>
            </a:r>
            <a:r>
              <a:rPr lang="ru-RU" sz="1800" dirty="0"/>
              <a:t>, </a:t>
            </a:r>
            <a:r>
              <a:rPr lang="ru-RU" sz="1800" dirty="0" err="1"/>
              <a:t>хімії</a:t>
            </a:r>
            <a:r>
              <a:rPr lang="ru-RU" sz="1800" dirty="0"/>
              <a:t>, </a:t>
            </a:r>
            <a:r>
              <a:rPr lang="ru-RU" sz="1800" dirty="0" err="1"/>
              <a:t>охорони</a:t>
            </a:r>
            <a:r>
              <a:rPr lang="ru-RU" sz="1800" dirty="0"/>
              <a:t> </a:t>
            </a:r>
            <a:r>
              <a:rPr lang="ru-RU" sz="1800" dirty="0" err="1"/>
              <a:t>здоров’я</a:t>
            </a:r>
            <a:r>
              <a:rPr lang="ru-RU" sz="1800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890912-2648-4030-A765-D2104B85F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4454" y="1887128"/>
            <a:ext cx="1491343" cy="13506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2C2978-6DDA-46DC-B322-DE7F41251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287" y="5279683"/>
            <a:ext cx="1374018" cy="12467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2BC1FF-A44B-47A4-82DA-AF33B2DA9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2305" y="3616121"/>
            <a:ext cx="1289242" cy="12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28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Г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лобальні виклики сьогодення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0591448-6C4B-428D-8987-E9071A2F1B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3505" y="2431163"/>
            <a:ext cx="11630780" cy="376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az-Cyrl-AZ" sz="1800" b="1" dirty="0"/>
              <a:t>- Нерівність та соціальна несправедливість: 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Різні форми нерівності (економічна, гендерна, соціальна, расова).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Вплив на стабільність суспільства та економічний розвиток.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Зв'язок з соціологією, політологією, економікою, правом.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az-Cyrl-AZ" sz="1800" b="1" dirty="0"/>
              <a:t>- Вичерпання природних ресурсів: 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Обмеженість невідновлюваних ресурсів (викопне паливо, корисні копалини).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Наслідки для промисловості та майбутніх поколінь.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Важливість для геології, гірничої справи, енергетики.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21213C-3282-4186-8DCE-AC6CD3047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845" y="2431163"/>
            <a:ext cx="1428520" cy="1388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E41FA5-AF51-4424-BC6E-29361B277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842" y="4197268"/>
            <a:ext cx="1559148" cy="14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75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Підходи до вирішення проблем сталого розвитку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174171" y="2356497"/>
            <a:ext cx="929881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/>
              <a:t>І</a:t>
            </a:r>
            <a:r>
              <a:rPr lang="az-Cyrl-AZ" sz="2400" b="1" dirty="0"/>
              <a:t>нновації та технології:</a:t>
            </a:r>
            <a:r>
              <a:rPr lang="az-Cyrl-AZ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Роль зелених технологій </a:t>
            </a:r>
            <a:r>
              <a:rPr lang="az-Cyrl-AZ" sz="2400" dirty="0"/>
              <a:t>(</a:t>
            </a:r>
            <a:r>
              <a:rPr lang="ru-RU" sz="2400" dirty="0" err="1"/>
              <a:t>відновлювана</a:t>
            </a:r>
            <a:r>
              <a:rPr lang="ru-RU" sz="2400" dirty="0"/>
              <a:t> </a:t>
            </a:r>
            <a:r>
              <a:rPr lang="ru-RU" sz="2400" dirty="0" err="1"/>
              <a:t>енергетика</a:t>
            </a:r>
            <a:r>
              <a:rPr lang="ru-RU" sz="2400" dirty="0"/>
              <a:t> (</a:t>
            </a:r>
            <a:r>
              <a:rPr lang="ru-RU" sz="2400" dirty="0" err="1"/>
              <a:t>сонячна</a:t>
            </a:r>
            <a:r>
              <a:rPr lang="ru-RU" sz="2400" dirty="0"/>
              <a:t>, </a:t>
            </a:r>
            <a:r>
              <a:rPr lang="ru-RU" sz="2400" dirty="0" err="1"/>
              <a:t>вітрова</a:t>
            </a:r>
            <a:r>
              <a:rPr lang="ru-RU" sz="2400" dirty="0"/>
              <a:t>, </a:t>
            </a:r>
            <a:r>
              <a:rPr lang="ru-RU" sz="2400" dirty="0" err="1"/>
              <a:t>гідроенергія</a:t>
            </a:r>
            <a:r>
              <a:rPr lang="ru-RU" sz="2400" dirty="0"/>
              <a:t>), </a:t>
            </a:r>
            <a:r>
              <a:rPr lang="ru-RU" sz="2400" dirty="0" err="1"/>
              <a:t>енергоефективність</a:t>
            </a:r>
            <a:r>
              <a:rPr lang="ru-RU" sz="2400" dirty="0"/>
              <a:t> у </a:t>
            </a:r>
            <a:r>
              <a:rPr lang="ru-RU" sz="2400" dirty="0" err="1"/>
              <a:t>будівництві</a:t>
            </a:r>
            <a:r>
              <a:rPr lang="ru-RU" sz="2400" dirty="0"/>
              <a:t>, </a:t>
            </a:r>
            <a:r>
              <a:rPr lang="ru-RU" sz="2400" dirty="0" err="1"/>
              <a:t>транспорті</a:t>
            </a:r>
            <a:r>
              <a:rPr lang="ru-RU" sz="2400" dirty="0"/>
              <a:t>, </a:t>
            </a:r>
            <a:r>
              <a:rPr lang="ru-RU" sz="2400" dirty="0" err="1"/>
              <a:t>промисловості</a:t>
            </a:r>
            <a:r>
              <a:rPr lang="az-Cyrl-AZ" sz="24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Циркулярна економіка та стале виробництво</a:t>
            </a:r>
            <a:r>
              <a:rPr lang="az-Cyrl-AZ" sz="2400" dirty="0"/>
              <a:t> (перехід від лінійної моделі "виробив-використав-викинув" до циклічної, де ресурси використовуються повторно та ефективно. Сталі методи виробництва зі зменшеним впливом на довкілля).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Приклади технологічних рішень у різних галузях </a:t>
            </a:r>
            <a:r>
              <a:rPr lang="az-Cyrl-AZ" sz="2400" dirty="0"/>
              <a:t>(</a:t>
            </a:r>
            <a:r>
              <a:rPr lang="ru-RU" sz="2400" dirty="0" err="1"/>
              <a:t>наприклад</a:t>
            </a:r>
            <a:r>
              <a:rPr lang="ru-RU" sz="2400" dirty="0"/>
              <a:t>, в </a:t>
            </a:r>
            <a:r>
              <a:rPr lang="ru-RU" sz="2400" dirty="0" err="1"/>
              <a:t>агросекторі</a:t>
            </a:r>
            <a:r>
              <a:rPr lang="ru-RU" sz="2400" dirty="0"/>
              <a:t>: </a:t>
            </a:r>
            <a:r>
              <a:rPr lang="ru-RU" sz="2400" dirty="0" err="1"/>
              <a:t>точне</a:t>
            </a:r>
            <a:r>
              <a:rPr lang="ru-RU" sz="2400" dirty="0"/>
              <a:t> </a:t>
            </a:r>
            <a:r>
              <a:rPr lang="ru-RU" sz="2400" dirty="0" err="1"/>
              <a:t>землеробство</a:t>
            </a:r>
            <a:r>
              <a:rPr lang="ru-RU" sz="2400" dirty="0"/>
              <a:t>; у </a:t>
            </a:r>
            <a:r>
              <a:rPr lang="ru-RU" sz="2400" dirty="0" err="1"/>
              <a:t>транспорті</a:t>
            </a:r>
            <a:r>
              <a:rPr lang="ru-RU" sz="2400" dirty="0"/>
              <a:t>: </a:t>
            </a:r>
            <a:r>
              <a:rPr lang="ru-RU" sz="2400" dirty="0" err="1"/>
              <a:t>електромобілі</a:t>
            </a:r>
            <a:r>
              <a:rPr lang="ru-RU" sz="2400" dirty="0"/>
              <a:t>; в IT: "</a:t>
            </a:r>
            <a:r>
              <a:rPr lang="ru-RU" sz="2400" dirty="0" err="1"/>
              <a:t>розумні</a:t>
            </a:r>
            <a:r>
              <a:rPr lang="ru-RU" sz="2400" dirty="0"/>
              <a:t>" </a:t>
            </a:r>
            <a:r>
              <a:rPr lang="ru-RU" sz="2400" dirty="0" err="1"/>
              <a:t>міста</a:t>
            </a:r>
            <a:r>
              <a:rPr lang="ru-RU" sz="2400" dirty="0"/>
              <a:t> </a:t>
            </a:r>
            <a:r>
              <a:rPr lang="ru-RU" sz="2400" dirty="0" err="1"/>
              <a:t>тощо</a:t>
            </a:r>
            <a:r>
              <a:rPr lang="az-Cyrl-AZ" sz="2400" dirty="0"/>
              <a:t>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C6D1D0-7D18-48F7-993E-A95B361CB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319" y="3481279"/>
            <a:ext cx="1203158" cy="11659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C04CB0B-5ED2-4242-A340-C9853D49B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2506" y="2356497"/>
            <a:ext cx="1122109" cy="9792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A7BC37-8D6C-4A44-9D59-3A3413CBF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133" y="4997552"/>
            <a:ext cx="1096373" cy="108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8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Підходи до вирішення проблем сталого розвитку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276982" y="2288418"/>
            <a:ext cx="89492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+mn-lt"/>
                <a:ea typeface="Calibri" panose="020F0502020204030204" pitchFamily="34" charset="0"/>
              </a:rPr>
              <a:t>Політика та регулювання</a:t>
            </a:r>
            <a:r>
              <a:rPr lang="az-Cyrl-AZ" sz="2400" b="1" dirty="0"/>
              <a:t>:</a:t>
            </a:r>
            <a:r>
              <a:rPr lang="az-Cyrl-AZ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Міжнародні</a:t>
            </a:r>
            <a:r>
              <a:rPr lang="ru-RU" sz="2400" i="1" dirty="0"/>
              <a:t> угоди та </a:t>
            </a:r>
            <a:r>
              <a:rPr lang="ru-RU" sz="2400" i="1" dirty="0" err="1"/>
              <a:t>національне</a:t>
            </a:r>
            <a:r>
              <a:rPr lang="ru-RU" sz="2400" i="1" dirty="0"/>
              <a:t> </a:t>
            </a:r>
            <a:r>
              <a:rPr lang="ru-RU" sz="2400" i="1" dirty="0" err="1"/>
              <a:t>законодавство</a:t>
            </a:r>
            <a:r>
              <a:rPr lang="ru-RU" sz="2400" i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Паризька</a:t>
            </a:r>
            <a:r>
              <a:rPr lang="ru-RU" sz="2400" dirty="0"/>
              <a:t> угода, ЦСР ООН, </a:t>
            </a:r>
            <a:r>
              <a:rPr lang="ru-RU" sz="2400" dirty="0" err="1"/>
              <a:t>національні</a:t>
            </a:r>
            <a:r>
              <a:rPr lang="ru-RU" sz="2400" dirty="0"/>
              <a:t> </a:t>
            </a:r>
            <a:r>
              <a:rPr lang="ru-RU" sz="2400" dirty="0" err="1"/>
              <a:t>стратегії</a:t>
            </a:r>
            <a:r>
              <a:rPr lang="ru-RU" sz="2400" dirty="0"/>
              <a:t> </a:t>
            </a:r>
            <a:r>
              <a:rPr lang="ru-RU" sz="2400" dirty="0" err="1"/>
              <a:t>сталого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, </a:t>
            </a:r>
            <a:r>
              <a:rPr lang="ru-RU" sz="2400" dirty="0" err="1"/>
              <a:t>екологічні</a:t>
            </a:r>
            <a:r>
              <a:rPr lang="ru-RU" sz="2400" dirty="0"/>
              <a:t> </a:t>
            </a:r>
            <a:r>
              <a:rPr lang="ru-RU" sz="2400" dirty="0" err="1"/>
              <a:t>норми</a:t>
            </a:r>
            <a:r>
              <a:rPr lang="ru-RU" sz="2400" dirty="0"/>
              <a:t> та </a:t>
            </a:r>
            <a:r>
              <a:rPr lang="ru-RU" sz="2400" dirty="0" err="1"/>
              <a:t>стандарти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Економічні інструменти </a:t>
            </a:r>
            <a:r>
              <a:rPr lang="az-Cyrl-AZ" sz="2400" dirty="0"/>
              <a:t>(вуглецеві податки, субсидії на зелені технології, плата за забруднення, "зелені" облігації).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Роль уряду та міжнародних організацій</a:t>
            </a:r>
            <a:r>
              <a:rPr lang="az-Cyrl-AZ" sz="2400" b="1" i="1" dirty="0"/>
              <a:t> </a:t>
            </a:r>
            <a:r>
              <a:rPr lang="az-Cyrl-AZ" sz="2400" dirty="0"/>
              <a:t>(розробка та впровадження політик, контроль за їх виконанням, міжнародна співпраця, надання фінансової та технічної допомоги).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87D887-E7DA-4099-8D28-62B629FF9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101" y="2264351"/>
            <a:ext cx="1838917" cy="18653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3DD6BF-8C20-4B6B-A94E-B9EECC919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83" y="4088045"/>
            <a:ext cx="1865376" cy="18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0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Підходи до вирішення проблем сталого розвитку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459619" y="2618098"/>
            <a:ext cx="110840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/>
              <a:t>Освіта</a:t>
            </a:r>
            <a:r>
              <a:rPr lang="ru-RU" sz="2400" b="1" dirty="0"/>
              <a:t> та </a:t>
            </a:r>
            <a:r>
              <a:rPr lang="ru-RU" sz="2400" b="1" dirty="0" err="1"/>
              <a:t>обізнаність</a:t>
            </a:r>
            <a:r>
              <a:rPr lang="ru-RU" sz="2400" b="1" dirty="0"/>
              <a:t> (</a:t>
            </a:r>
            <a:r>
              <a:rPr lang="ru-RU" sz="2400" b="1" dirty="0" err="1"/>
              <a:t>формування</a:t>
            </a:r>
            <a:r>
              <a:rPr lang="ru-RU" sz="2400" b="1" dirty="0"/>
              <a:t> </a:t>
            </a:r>
            <a:r>
              <a:rPr lang="ru-RU" sz="2400" b="1" dirty="0" err="1"/>
              <a:t>відповідального</a:t>
            </a:r>
            <a:r>
              <a:rPr lang="ru-RU" sz="2400" b="1" dirty="0"/>
              <a:t> </a:t>
            </a:r>
            <a:r>
              <a:rPr lang="ru-RU" sz="2400" b="1" dirty="0" err="1"/>
              <a:t>суспільства</a:t>
            </a:r>
            <a:r>
              <a:rPr lang="ru-RU" sz="2400" b="1" dirty="0"/>
              <a:t>)</a:t>
            </a:r>
            <a:r>
              <a:rPr lang="az-Cyrl-AZ" sz="2400" b="1" dirty="0"/>
              <a:t>:</a:t>
            </a:r>
            <a:r>
              <a:rPr lang="az-Cyrl-AZ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Важливість</a:t>
            </a:r>
            <a:r>
              <a:rPr lang="ru-RU" sz="2400" i="1" dirty="0"/>
              <a:t> </a:t>
            </a:r>
            <a:r>
              <a:rPr lang="ru-RU" sz="2400" i="1" dirty="0" err="1"/>
              <a:t>формування</a:t>
            </a:r>
            <a:r>
              <a:rPr lang="ru-RU" sz="2400" i="1" dirty="0"/>
              <a:t> </a:t>
            </a:r>
            <a:r>
              <a:rPr lang="ru-RU" sz="2400" i="1" dirty="0" err="1"/>
              <a:t>сталого</a:t>
            </a:r>
            <a:r>
              <a:rPr lang="ru-RU" sz="2400" i="1" dirty="0"/>
              <a:t> </a:t>
            </a:r>
            <a:r>
              <a:rPr lang="ru-RU" sz="2400" i="1" dirty="0" err="1"/>
              <a:t>мислення</a:t>
            </a:r>
            <a:r>
              <a:rPr lang="ru-RU" sz="2400" i="1" dirty="0"/>
              <a:t> з </a:t>
            </a:r>
            <a:r>
              <a:rPr lang="ru-RU" sz="2400" i="1" dirty="0" err="1"/>
              <a:t>раннього</a:t>
            </a:r>
            <a:r>
              <a:rPr lang="ru-RU" sz="2400" i="1" dirty="0"/>
              <a:t> </a:t>
            </a:r>
            <a:r>
              <a:rPr lang="ru-RU" sz="2400" i="1" dirty="0" err="1"/>
              <a:t>віку</a:t>
            </a:r>
            <a:r>
              <a:rPr lang="ru-RU" sz="2400" b="1" i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включення</a:t>
            </a:r>
            <a:r>
              <a:rPr lang="ru-RU" sz="2400" dirty="0"/>
              <a:t> </a:t>
            </a:r>
            <a:r>
              <a:rPr lang="ru-RU" sz="2400" dirty="0" err="1"/>
              <a:t>питань</a:t>
            </a:r>
            <a:r>
              <a:rPr lang="ru-RU" sz="2400" dirty="0"/>
              <a:t> </a:t>
            </a:r>
            <a:r>
              <a:rPr lang="ru-RU" sz="2400" dirty="0" err="1"/>
              <a:t>сталого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в </a:t>
            </a:r>
            <a:r>
              <a:rPr lang="ru-RU" sz="2400" dirty="0" err="1"/>
              <a:t>навчальні</a:t>
            </a:r>
            <a:r>
              <a:rPr lang="ru-RU" sz="2400" dirty="0"/>
              <a:t> </a:t>
            </a:r>
            <a:r>
              <a:rPr lang="ru-RU" sz="2400" dirty="0" err="1"/>
              <a:t>програми</a:t>
            </a:r>
            <a:r>
              <a:rPr lang="ru-RU" sz="2400" dirty="0"/>
              <a:t> </a:t>
            </a:r>
            <a:r>
              <a:rPr lang="ru-RU" sz="2400" dirty="0" err="1"/>
              <a:t>шкіл</a:t>
            </a:r>
            <a:r>
              <a:rPr lang="ru-RU" sz="2400" dirty="0"/>
              <a:t> та </a:t>
            </a:r>
            <a:r>
              <a:rPr lang="ru-RU" sz="2400" dirty="0" err="1"/>
              <a:t>дитячих</a:t>
            </a:r>
            <a:r>
              <a:rPr lang="ru-RU" sz="2400" dirty="0"/>
              <a:t> </a:t>
            </a:r>
            <a:r>
              <a:rPr lang="ru-RU" sz="2400" dirty="0" err="1"/>
              <a:t>садків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Роль </a:t>
            </a:r>
            <a:r>
              <a:rPr lang="ru-RU" sz="2400" i="1" dirty="0" err="1"/>
              <a:t>університетів</a:t>
            </a:r>
            <a:r>
              <a:rPr lang="ru-RU" sz="2400" i="1" dirty="0"/>
              <a:t> у </a:t>
            </a:r>
            <a:r>
              <a:rPr lang="ru-RU" sz="2400" i="1" dirty="0" err="1"/>
              <a:t>підготовці</a:t>
            </a:r>
            <a:r>
              <a:rPr lang="ru-RU" sz="2400" i="1" dirty="0"/>
              <a:t> </a:t>
            </a:r>
            <a:r>
              <a:rPr lang="ru-RU" sz="2400" i="1" dirty="0" err="1"/>
              <a:t>фахівців</a:t>
            </a:r>
            <a:r>
              <a:rPr lang="ru-RU" sz="2400" i="1" dirty="0"/>
              <a:t> </a:t>
            </a:r>
            <a:r>
              <a:rPr lang="ru-RU" sz="2400" i="1" dirty="0" err="1"/>
              <a:t>зі</a:t>
            </a:r>
            <a:r>
              <a:rPr lang="ru-RU" sz="2400" i="1" dirty="0"/>
              <a:t> </a:t>
            </a:r>
            <a:r>
              <a:rPr lang="ru-RU" sz="2400" i="1" dirty="0" err="1"/>
              <a:t>сталого</a:t>
            </a:r>
            <a:r>
              <a:rPr lang="ru-RU" sz="2400" i="1" dirty="0"/>
              <a:t> </a:t>
            </a:r>
            <a:r>
              <a:rPr lang="ru-RU" sz="2400" i="1" dirty="0" err="1"/>
              <a:t>розвитку</a:t>
            </a:r>
            <a:r>
              <a:rPr lang="ru-RU" sz="2400" b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спеціалізовані</a:t>
            </a:r>
            <a:r>
              <a:rPr lang="ru-RU" sz="2400" dirty="0"/>
              <a:t> </a:t>
            </a:r>
            <a:r>
              <a:rPr lang="ru-RU" sz="2400" dirty="0" err="1"/>
              <a:t>курси</a:t>
            </a:r>
            <a:r>
              <a:rPr lang="ru-RU" sz="2400" dirty="0"/>
              <a:t> та </a:t>
            </a:r>
            <a:r>
              <a:rPr lang="ru-RU" sz="2400" dirty="0" err="1"/>
              <a:t>програми</a:t>
            </a:r>
            <a:r>
              <a:rPr lang="ru-RU" sz="2400" dirty="0"/>
              <a:t>, </a:t>
            </a:r>
            <a:r>
              <a:rPr lang="ru-RU" sz="2400" dirty="0" err="1"/>
              <a:t>наукові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Інформаційні кампанії та залучення громадськості</a:t>
            </a:r>
            <a:r>
              <a:rPr lang="az-Cyrl-AZ" sz="2400" dirty="0"/>
              <a:t> (соціальна реклама, публічні лекції, волонтерські ініціативи, екологічні акції).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26A998-2754-4AA0-A318-5BF362801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502" y="4868326"/>
            <a:ext cx="2994820" cy="198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29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Підходи до вирішення проблем сталого розвитку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459619" y="2618098"/>
            <a:ext cx="110840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Cyrl-AZ" sz="2400" b="1" dirty="0"/>
              <a:t>Співпраця та партнерство:</a:t>
            </a:r>
            <a:r>
              <a:rPr lang="az-Cyrl-AZ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Важливість</a:t>
            </a:r>
            <a:r>
              <a:rPr lang="ru-RU" sz="2400" i="1" dirty="0"/>
              <a:t> </a:t>
            </a:r>
            <a:r>
              <a:rPr lang="ru-RU" sz="2400" i="1" dirty="0" err="1"/>
              <a:t>формування</a:t>
            </a:r>
            <a:r>
              <a:rPr lang="ru-RU" sz="2400" i="1" dirty="0"/>
              <a:t> </a:t>
            </a:r>
            <a:r>
              <a:rPr lang="ru-RU" sz="2400" i="1" dirty="0" err="1"/>
              <a:t>сталого</a:t>
            </a:r>
            <a:r>
              <a:rPr lang="ru-RU" sz="2400" i="1" dirty="0"/>
              <a:t> </a:t>
            </a:r>
            <a:r>
              <a:rPr lang="ru-RU" sz="2400" i="1" dirty="0" err="1"/>
              <a:t>мислення</a:t>
            </a:r>
            <a:r>
              <a:rPr lang="ru-RU" sz="2400" i="1" dirty="0"/>
              <a:t> з </a:t>
            </a:r>
            <a:r>
              <a:rPr lang="ru-RU" sz="2400" i="1" dirty="0" err="1"/>
              <a:t>раннього</a:t>
            </a:r>
            <a:r>
              <a:rPr lang="ru-RU" sz="2400" i="1" dirty="0"/>
              <a:t> </a:t>
            </a:r>
            <a:r>
              <a:rPr lang="ru-RU" sz="2400" i="1" dirty="0" err="1"/>
              <a:t>віку</a:t>
            </a:r>
            <a:r>
              <a:rPr lang="ru-RU" sz="2400" b="1" i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включення</a:t>
            </a:r>
            <a:r>
              <a:rPr lang="ru-RU" sz="2400" dirty="0"/>
              <a:t> </a:t>
            </a:r>
            <a:r>
              <a:rPr lang="ru-RU" sz="2400" dirty="0" err="1"/>
              <a:t>питань</a:t>
            </a:r>
            <a:r>
              <a:rPr lang="ru-RU" sz="2400" dirty="0"/>
              <a:t> </a:t>
            </a:r>
            <a:r>
              <a:rPr lang="ru-RU" sz="2400" dirty="0" err="1"/>
              <a:t>сталого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в </a:t>
            </a:r>
            <a:r>
              <a:rPr lang="ru-RU" sz="2400" dirty="0" err="1"/>
              <a:t>навчальні</a:t>
            </a:r>
            <a:r>
              <a:rPr lang="ru-RU" sz="2400" dirty="0"/>
              <a:t> </a:t>
            </a:r>
            <a:r>
              <a:rPr lang="ru-RU" sz="2400" dirty="0" err="1"/>
              <a:t>програми</a:t>
            </a:r>
            <a:r>
              <a:rPr lang="ru-RU" sz="2400" dirty="0"/>
              <a:t> </a:t>
            </a:r>
            <a:r>
              <a:rPr lang="ru-RU" sz="2400" dirty="0" err="1"/>
              <a:t>шкіл</a:t>
            </a:r>
            <a:r>
              <a:rPr lang="ru-RU" sz="2400" dirty="0"/>
              <a:t> та </a:t>
            </a:r>
            <a:r>
              <a:rPr lang="ru-RU" sz="2400" dirty="0" err="1"/>
              <a:t>дитячих</a:t>
            </a:r>
            <a:r>
              <a:rPr lang="ru-RU" sz="2400" dirty="0"/>
              <a:t> </a:t>
            </a:r>
            <a:r>
              <a:rPr lang="ru-RU" sz="2400" dirty="0" err="1"/>
              <a:t>садків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Роль </a:t>
            </a:r>
            <a:r>
              <a:rPr lang="ru-RU" sz="2400" i="1" dirty="0" err="1"/>
              <a:t>університетів</a:t>
            </a:r>
            <a:r>
              <a:rPr lang="ru-RU" sz="2400" i="1" dirty="0"/>
              <a:t> у </a:t>
            </a:r>
            <a:r>
              <a:rPr lang="ru-RU" sz="2400" i="1" dirty="0" err="1"/>
              <a:t>підготовці</a:t>
            </a:r>
            <a:r>
              <a:rPr lang="ru-RU" sz="2400" i="1" dirty="0"/>
              <a:t> </a:t>
            </a:r>
            <a:r>
              <a:rPr lang="ru-RU" sz="2400" i="1" dirty="0" err="1"/>
              <a:t>фахівців</a:t>
            </a:r>
            <a:r>
              <a:rPr lang="ru-RU" sz="2400" i="1" dirty="0"/>
              <a:t> </a:t>
            </a:r>
            <a:r>
              <a:rPr lang="ru-RU" sz="2400" i="1" dirty="0" err="1"/>
              <a:t>зі</a:t>
            </a:r>
            <a:r>
              <a:rPr lang="ru-RU" sz="2400" i="1" dirty="0"/>
              <a:t> </a:t>
            </a:r>
            <a:r>
              <a:rPr lang="ru-RU" sz="2400" i="1" dirty="0" err="1"/>
              <a:t>сталого</a:t>
            </a:r>
            <a:r>
              <a:rPr lang="ru-RU" sz="2400" i="1" dirty="0"/>
              <a:t> </a:t>
            </a:r>
            <a:r>
              <a:rPr lang="ru-RU" sz="2400" i="1" dirty="0" err="1"/>
              <a:t>розвитку</a:t>
            </a:r>
            <a:r>
              <a:rPr lang="ru-RU" sz="2400" b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спеціалізовані</a:t>
            </a:r>
            <a:r>
              <a:rPr lang="ru-RU" sz="2400" dirty="0"/>
              <a:t> </a:t>
            </a:r>
            <a:r>
              <a:rPr lang="ru-RU" sz="2400" dirty="0" err="1"/>
              <a:t>курси</a:t>
            </a:r>
            <a:r>
              <a:rPr lang="ru-RU" sz="2400" dirty="0"/>
              <a:t> та </a:t>
            </a:r>
            <a:r>
              <a:rPr lang="ru-RU" sz="2400" dirty="0" err="1"/>
              <a:t>програми</a:t>
            </a:r>
            <a:r>
              <a:rPr lang="ru-RU" sz="2400" dirty="0"/>
              <a:t>, </a:t>
            </a:r>
            <a:r>
              <a:rPr lang="ru-RU" sz="2400" dirty="0" err="1"/>
              <a:t>наукові</a:t>
            </a:r>
            <a:r>
              <a:rPr lang="ru-RU" sz="2400" dirty="0"/>
              <a:t> </a:t>
            </a:r>
            <a:r>
              <a:rPr lang="ru-RU" sz="2400" dirty="0" err="1"/>
              <a:t>дослідження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Інформаційні кампанії та залучення громадськості</a:t>
            </a:r>
            <a:r>
              <a:rPr lang="az-Cyrl-AZ" sz="2400" dirty="0"/>
              <a:t> (соціальна реклама, публічні лекції, волонтерські ініціативи, екологічні акції).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21688D-4A11-40FD-ADB6-4647BFFE4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204" y="5064421"/>
            <a:ext cx="2247492" cy="17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1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Підходи до вирішення проблем сталого розвитку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348343" y="2260079"/>
            <a:ext cx="1108407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Cyrl-AZ" sz="2400" b="1" dirty="0"/>
              <a:t>Етичні та філософські аспекти: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Принципи</a:t>
            </a:r>
            <a:r>
              <a:rPr lang="ru-RU" sz="2400" i="1" dirty="0"/>
              <a:t> </a:t>
            </a:r>
            <a:r>
              <a:rPr lang="ru-RU" sz="2400" i="1" dirty="0" err="1"/>
              <a:t>відповідальності</a:t>
            </a:r>
            <a:r>
              <a:rPr lang="ru-RU" sz="2400" i="1" dirty="0"/>
              <a:t> та </a:t>
            </a:r>
            <a:r>
              <a:rPr lang="ru-RU" sz="2400" i="1" dirty="0" err="1"/>
              <a:t>справедливості</a:t>
            </a:r>
            <a:r>
              <a:rPr lang="ru-RU" sz="2400" i="1" dirty="0"/>
              <a:t> </a:t>
            </a:r>
            <a:r>
              <a:rPr lang="ru-RU" sz="2400" i="1" dirty="0" err="1"/>
              <a:t>щодо</a:t>
            </a:r>
            <a:r>
              <a:rPr lang="ru-RU" sz="2400" i="1" dirty="0"/>
              <a:t> </a:t>
            </a:r>
            <a:r>
              <a:rPr lang="ru-RU" sz="2400" i="1" dirty="0" err="1"/>
              <a:t>майбутніх</a:t>
            </a:r>
            <a:r>
              <a:rPr lang="ru-RU" sz="2400" i="1" dirty="0"/>
              <a:t> </a:t>
            </a:r>
            <a:r>
              <a:rPr lang="ru-RU" sz="2400" i="1" dirty="0" err="1"/>
              <a:t>поколінь</a:t>
            </a:r>
            <a:r>
              <a:rPr lang="ru-RU" sz="2400" dirty="0"/>
              <a:t> (</a:t>
            </a:r>
            <a:r>
              <a:rPr lang="ru-RU" sz="2400" dirty="0" err="1"/>
              <a:t>усвідомлення</a:t>
            </a:r>
            <a:r>
              <a:rPr lang="ru-RU" sz="2400" dirty="0"/>
              <a:t> </a:t>
            </a:r>
            <a:r>
              <a:rPr lang="ru-RU" sz="2400" dirty="0" err="1"/>
              <a:t>обов'язку</a:t>
            </a:r>
            <a:r>
              <a:rPr lang="ru-RU" sz="2400" dirty="0"/>
              <a:t> </a:t>
            </a:r>
            <a:r>
              <a:rPr lang="ru-RU" sz="2400" dirty="0" err="1"/>
              <a:t>зберегти</a:t>
            </a:r>
            <a:r>
              <a:rPr lang="ru-RU" sz="2400" dirty="0"/>
              <a:t> планету для </a:t>
            </a:r>
            <a:r>
              <a:rPr lang="ru-RU" sz="2400" dirty="0" err="1"/>
              <a:t>нащадків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Переосмислення</a:t>
            </a:r>
            <a:r>
              <a:rPr lang="ru-RU" sz="2400" i="1" dirty="0"/>
              <a:t> </a:t>
            </a:r>
            <a:r>
              <a:rPr lang="ru-RU" sz="2400" i="1" dirty="0" err="1"/>
              <a:t>цінностей</a:t>
            </a:r>
            <a:r>
              <a:rPr lang="ru-RU" sz="2400" i="1" dirty="0"/>
              <a:t> та </a:t>
            </a:r>
            <a:r>
              <a:rPr lang="ru-RU" sz="2400" i="1" dirty="0" err="1"/>
              <a:t>споживчих</a:t>
            </a:r>
            <a:r>
              <a:rPr lang="ru-RU" sz="2400" i="1" dirty="0"/>
              <a:t> моделей</a:t>
            </a:r>
            <a:r>
              <a:rPr lang="ru-RU" sz="2400" b="1" i="1" dirty="0"/>
              <a:t> </a:t>
            </a:r>
            <a:r>
              <a:rPr lang="ru-RU" sz="2400" i="1" dirty="0"/>
              <a:t>(</a:t>
            </a:r>
            <a:r>
              <a:rPr lang="ru-RU" sz="2400" i="1" dirty="0" err="1"/>
              <a:t>в</a:t>
            </a:r>
            <a:r>
              <a:rPr lang="ru-RU" sz="2400" dirty="0" err="1"/>
              <a:t>ідмова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надмірного</a:t>
            </a:r>
            <a:r>
              <a:rPr lang="ru-RU" sz="2400" dirty="0"/>
              <a:t> </a:t>
            </a:r>
            <a:r>
              <a:rPr lang="ru-RU" sz="2400" dirty="0" err="1"/>
              <a:t>споживання</a:t>
            </a:r>
            <a:r>
              <a:rPr lang="ru-RU" sz="2400" dirty="0"/>
              <a:t>, </a:t>
            </a:r>
            <a:r>
              <a:rPr lang="ru-RU" sz="2400" dirty="0" err="1"/>
              <a:t>орієнтація</a:t>
            </a:r>
            <a:r>
              <a:rPr lang="ru-RU" sz="2400" dirty="0"/>
              <a:t> на </a:t>
            </a:r>
            <a:r>
              <a:rPr lang="ru-RU" sz="2400" dirty="0" err="1"/>
              <a:t>якість</a:t>
            </a:r>
            <a:r>
              <a:rPr lang="ru-RU" sz="2400" dirty="0"/>
              <a:t> та </a:t>
            </a:r>
            <a:r>
              <a:rPr lang="ru-RU" sz="2400" dirty="0" err="1"/>
              <a:t>довговічність</a:t>
            </a:r>
            <a:r>
              <a:rPr lang="ru-RU" sz="2400" dirty="0"/>
              <a:t>, </a:t>
            </a:r>
            <a:r>
              <a:rPr lang="ru-RU" sz="2400" dirty="0" err="1"/>
              <a:t>усвідомлений</a:t>
            </a:r>
            <a:r>
              <a:rPr lang="ru-RU" sz="2400" dirty="0"/>
              <a:t> </a:t>
            </a:r>
            <a:r>
              <a:rPr lang="ru-RU" sz="2400" dirty="0" err="1"/>
              <a:t>вибір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Дискусії про межі зростання та якість життя</a:t>
            </a:r>
            <a:r>
              <a:rPr lang="az-Cyrl-AZ" sz="2400" b="1" i="1" dirty="0"/>
              <a:t> </a:t>
            </a:r>
            <a:r>
              <a:rPr lang="az-Cyrl-AZ" sz="2400" i="1" dirty="0"/>
              <a:t>(п</a:t>
            </a:r>
            <a:r>
              <a:rPr lang="az-Cyrl-AZ" sz="2400" dirty="0"/>
              <a:t>ошук балансу між економічним розвитком та збереженням довкілля, пріоритет якості життя над кількістю споживання).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6DFD47-5A98-407F-BD8A-3BCE20B0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858" y="5070868"/>
            <a:ext cx="2610758" cy="170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9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19" y="912153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Питання для дискусії</a:t>
            </a:r>
            <a:endParaRPr lang="ru-UA" sz="40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CC0B1D-AA96-4BDB-97CA-AEA2C71C5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91" y="1944914"/>
            <a:ext cx="11848496" cy="4513943"/>
          </a:xfrm>
        </p:spPr>
        <p:txBody>
          <a:bodyPr>
            <a:noAutofit/>
          </a:bodyPr>
          <a:lstStyle/>
          <a:p>
            <a:r>
              <a:rPr lang="ru-RU" sz="2200" dirty="0" err="1"/>
              <a:t>Чи</a:t>
            </a:r>
            <a:r>
              <a:rPr lang="ru-RU" sz="2200" dirty="0"/>
              <a:t> є </a:t>
            </a:r>
            <a:r>
              <a:rPr lang="ru-RU" sz="2200" dirty="0" err="1"/>
              <a:t>усвідомлення</a:t>
            </a:r>
            <a:r>
              <a:rPr lang="ru-RU" sz="2200" dirty="0"/>
              <a:t> </a:t>
            </a:r>
            <a:r>
              <a:rPr lang="ru-RU" sz="2200" dirty="0" err="1"/>
              <a:t>нагальності</a:t>
            </a:r>
            <a:r>
              <a:rPr lang="ru-RU" sz="2200" dirty="0"/>
              <a:t> проблем </a:t>
            </a:r>
            <a:r>
              <a:rPr lang="ru-RU" sz="2200" dirty="0" err="1"/>
              <a:t>сталого</a:t>
            </a:r>
            <a:r>
              <a:rPr lang="ru-RU" sz="2200" dirty="0"/>
              <a:t> </a:t>
            </a:r>
            <a:r>
              <a:rPr lang="ru-RU" sz="2200" dirty="0" err="1"/>
              <a:t>розвитку</a:t>
            </a:r>
            <a:r>
              <a:rPr lang="ru-RU" sz="2200" dirty="0"/>
              <a:t> </a:t>
            </a:r>
            <a:r>
              <a:rPr lang="ru-RU" sz="2200" dirty="0" err="1"/>
              <a:t>достатнім</a:t>
            </a:r>
            <a:r>
              <a:rPr lang="ru-RU" sz="2200" dirty="0"/>
              <a:t> для </a:t>
            </a:r>
            <a:r>
              <a:rPr lang="ru-RU" sz="2200" dirty="0" err="1"/>
              <a:t>стимулювання</a:t>
            </a:r>
            <a:r>
              <a:rPr lang="ru-RU" sz="2200" dirty="0"/>
              <a:t> </a:t>
            </a:r>
            <a:r>
              <a:rPr lang="ru-RU" sz="2200" dirty="0" err="1"/>
              <a:t>реальних</a:t>
            </a:r>
            <a:r>
              <a:rPr lang="ru-RU" sz="2200" dirty="0"/>
              <a:t> </a:t>
            </a:r>
            <a:r>
              <a:rPr lang="ru-RU" sz="2200" dirty="0" err="1"/>
              <a:t>дій</a:t>
            </a:r>
            <a:r>
              <a:rPr lang="ru-RU" sz="2200" dirty="0"/>
              <a:t> на глобальному та локальному </a:t>
            </a:r>
            <a:r>
              <a:rPr lang="ru-RU" sz="2200" dirty="0" err="1"/>
              <a:t>рівнях</a:t>
            </a:r>
            <a:r>
              <a:rPr lang="ru-RU" sz="2200" dirty="0"/>
              <a:t>?</a:t>
            </a:r>
          </a:p>
          <a:p>
            <a:r>
              <a:rPr lang="az-Cyrl-AZ" sz="2200" dirty="0"/>
              <a:t>Які найбільш ефективні шляхи інтеграції різних підходів (інновації, політика, освіта, співпраця, етика) для досягнення сталого розвитку?</a:t>
            </a:r>
            <a:endParaRPr lang="ru-RU" sz="2200" dirty="0"/>
          </a:p>
          <a:p>
            <a:r>
              <a:rPr lang="ru-RU" sz="2200" dirty="0"/>
              <a:t>Як </a:t>
            </a:r>
            <a:r>
              <a:rPr lang="ru-RU" sz="2200" dirty="0" err="1"/>
              <a:t>можна</a:t>
            </a:r>
            <a:r>
              <a:rPr lang="ru-RU" sz="2200" dirty="0"/>
              <a:t> максимально </a:t>
            </a:r>
            <a:r>
              <a:rPr lang="ru-RU" sz="2200" dirty="0" err="1"/>
              <a:t>ефективно</a:t>
            </a:r>
            <a:r>
              <a:rPr lang="ru-RU" sz="2200" dirty="0"/>
              <a:t> </a:t>
            </a:r>
            <a:r>
              <a:rPr lang="ru-RU" sz="2200" dirty="0" err="1"/>
              <a:t>використовувати</a:t>
            </a:r>
            <a:r>
              <a:rPr lang="ru-RU" sz="2200" dirty="0"/>
              <a:t> </a:t>
            </a:r>
            <a:r>
              <a:rPr lang="ru-RU" sz="2200" dirty="0" err="1"/>
              <a:t>технологічні</a:t>
            </a:r>
            <a:r>
              <a:rPr lang="ru-RU" sz="2200" dirty="0"/>
              <a:t> </a:t>
            </a:r>
            <a:r>
              <a:rPr lang="ru-RU" sz="2200" dirty="0" err="1"/>
              <a:t>інновації</a:t>
            </a:r>
            <a:r>
              <a:rPr lang="ru-RU" sz="2200" dirty="0"/>
              <a:t> та </a:t>
            </a:r>
            <a:r>
              <a:rPr lang="ru-RU" sz="2200" dirty="0" err="1"/>
              <a:t>принципи</a:t>
            </a:r>
            <a:r>
              <a:rPr lang="ru-RU" sz="2200" dirty="0"/>
              <a:t> </a:t>
            </a:r>
            <a:r>
              <a:rPr lang="ru-RU" sz="2200" dirty="0" err="1"/>
              <a:t>циркулярної</a:t>
            </a:r>
            <a:r>
              <a:rPr lang="ru-RU" sz="2200" dirty="0"/>
              <a:t> </a:t>
            </a:r>
            <a:r>
              <a:rPr lang="ru-RU" sz="2200" dirty="0" err="1"/>
              <a:t>економіки</a:t>
            </a:r>
            <a:r>
              <a:rPr lang="ru-RU" sz="2200" dirty="0"/>
              <a:t> для </a:t>
            </a:r>
            <a:r>
              <a:rPr lang="ru-RU" sz="2200" dirty="0" err="1"/>
              <a:t>прискорення</a:t>
            </a:r>
            <a:r>
              <a:rPr lang="ru-RU" sz="2200" dirty="0"/>
              <a:t> переходу до </a:t>
            </a:r>
            <a:r>
              <a:rPr lang="ru-RU" sz="2200" dirty="0" err="1"/>
              <a:t>сталого</a:t>
            </a:r>
            <a:r>
              <a:rPr lang="ru-RU" sz="2200" dirty="0"/>
              <a:t> </a:t>
            </a:r>
            <a:r>
              <a:rPr lang="ru-RU" sz="2200" dirty="0" err="1"/>
              <a:t>майбутнього</a:t>
            </a:r>
            <a:r>
              <a:rPr lang="ru-RU" sz="2200" dirty="0"/>
              <a:t>?</a:t>
            </a:r>
          </a:p>
          <a:p>
            <a:r>
              <a:rPr lang="ru-RU" sz="2200" dirty="0"/>
              <a:t>Яким чином </a:t>
            </a:r>
            <a:r>
              <a:rPr lang="ru-RU" sz="2200" dirty="0" err="1"/>
              <a:t>можна</a:t>
            </a:r>
            <a:r>
              <a:rPr lang="ru-RU" sz="2200" dirty="0"/>
              <a:t> </a:t>
            </a:r>
            <a:r>
              <a:rPr lang="ru-RU" sz="2200" dirty="0" err="1"/>
              <a:t>трансформувати</a:t>
            </a:r>
            <a:r>
              <a:rPr lang="ru-RU" sz="2200" dirty="0"/>
              <a:t> </a:t>
            </a:r>
            <a:r>
              <a:rPr lang="ru-RU" sz="2200" dirty="0" err="1"/>
              <a:t>освітні</a:t>
            </a:r>
            <a:r>
              <a:rPr lang="ru-RU" sz="2200" dirty="0"/>
              <a:t> </a:t>
            </a:r>
            <a:r>
              <a:rPr lang="ru-RU" sz="2200" dirty="0" err="1"/>
              <a:t>системи</a:t>
            </a:r>
            <a:r>
              <a:rPr lang="ru-RU" sz="2200" dirty="0"/>
              <a:t> та </a:t>
            </a:r>
            <a:r>
              <a:rPr lang="ru-RU" sz="2200" dirty="0" err="1"/>
              <a:t>інформаційні</a:t>
            </a:r>
            <a:r>
              <a:rPr lang="ru-RU" sz="2200" dirty="0"/>
              <a:t> </a:t>
            </a:r>
            <a:r>
              <a:rPr lang="ru-RU" sz="2200" dirty="0" err="1"/>
              <a:t>кампанії</a:t>
            </a:r>
            <a:r>
              <a:rPr lang="ru-RU" sz="2200" dirty="0"/>
              <a:t> для </a:t>
            </a:r>
            <a:r>
              <a:rPr lang="ru-RU" sz="2200" dirty="0" err="1"/>
              <a:t>формування</a:t>
            </a:r>
            <a:r>
              <a:rPr lang="ru-RU" sz="2200" dirty="0"/>
              <a:t> </a:t>
            </a:r>
            <a:r>
              <a:rPr lang="ru-RU" sz="2200" dirty="0" err="1"/>
              <a:t>глибокого</a:t>
            </a:r>
            <a:r>
              <a:rPr lang="ru-RU" sz="2200" dirty="0"/>
              <a:t> </a:t>
            </a:r>
            <a:r>
              <a:rPr lang="ru-RU" sz="2200" dirty="0" err="1"/>
              <a:t>розуміння</a:t>
            </a:r>
            <a:r>
              <a:rPr lang="ru-RU" sz="2200" dirty="0"/>
              <a:t> та </a:t>
            </a:r>
            <a:r>
              <a:rPr lang="ru-RU" sz="2200" dirty="0" err="1"/>
              <a:t>активної</a:t>
            </a:r>
            <a:r>
              <a:rPr lang="ru-RU" sz="2200" dirty="0"/>
              <a:t> </a:t>
            </a:r>
            <a:r>
              <a:rPr lang="ru-RU" sz="2200" dirty="0" err="1"/>
              <a:t>підтримки</a:t>
            </a:r>
            <a:r>
              <a:rPr lang="ru-RU" sz="2200" dirty="0"/>
              <a:t> </a:t>
            </a:r>
            <a:r>
              <a:rPr lang="ru-RU" sz="2200" dirty="0" err="1"/>
              <a:t>сталого</a:t>
            </a:r>
            <a:r>
              <a:rPr lang="ru-RU" sz="2200" dirty="0"/>
              <a:t> </a:t>
            </a:r>
            <a:r>
              <a:rPr lang="ru-RU" sz="2200" dirty="0" err="1"/>
              <a:t>розвитку</a:t>
            </a:r>
            <a:r>
              <a:rPr lang="ru-RU" sz="2200" dirty="0"/>
              <a:t> у </a:t>
            </a:r>
            <a:r>
              <a:rPr lang="ru-RU" sz="2200" dirty="0" err="1"/>
              <a:t>суспільстві</a:t>
            </a:r>
            <a:r>
              <a:rPr lang="ru-RU" sz="2200" dirty="0"/>
              <a:t>?</a:t>
            </a:r>
          </a:p>
          <a:p>
            <a:r>
              <a:rPr lang="ru-RU" sz="2200" dirty="0" err="1"/>
              <a:t>Які</a:t>
            </a:r>
            <a:r>
              <a:rPr lang="ru-RU" sz="2200" dirty="0"/>
              <a:t> </a:t>
            </a:r>
            <a:r>
              <a:rPr lang="ru-RU" sz="2200" dirty="0" err="1"/>
              <a:t>конкретні</a:t>
            </a:r>
            <a:r>
              <a:rPr lang="ru-RU" sz="2200" dirty="0"/>
              <a:t> </a:t>
            </a:r>
            <a:r>
              <a:rPr lang="ru-RU" sz="2200" dirty="0" err="1"/>
              <a:t>дії</a:t>
            </a:r>
            <a:r>
              <a:rPr lang="ru-RU" sz="2200" dirty="0"/>
              <a:t> </a:t>
            </a:r>
            <a:r>
              <a:rPr lang="ru-RU" sz="2200" dirty="0" err="1"/>
              <a:t>може</a:t>
            </a:r>
            <a:r>
              <a:rPr lang="ru-RU" sz="2200" dirty="0"/>
              <a:t> </a:t>
            </a:r>
            <a:r>
              <a:rPr lang="ru-RU" sz="2200" dirty="0" err="1"/>
              <a:t>вжити</a:t>
            </a:r>
            <a:r>
              <a:rPr lang="ru-RU" sz="2200" dirty="0"/>
              <a:t> </a:t>
            </a:r>
            <a:r>
              <a:rPr lang="ru-RU" sz="2200" dirty="0" err="1"/>
              <a:t>кожна</a:t>
            </a:r>
            <a:r>
              <a:rPr lang="ru-RU" sz="2200" dirty="0"/>
              <a:t> </a:t>
            </a:r>
            <a:r>
              <a:rPr lang="ru-RU" sz="2200" dirty="0" err="1"/>
              <a:t>людина</a:t>
            </a:r>
            <a:r>
              <a:rPr lang="ru-RU" sz="2200" dirty="0"/>
              <a:t>, </a:t>
            </a:r>
            <a:r>
              <a:rPr lang="ru-RU" sz="2200" dirty="0" err="1"/>
              <a:t>незалежно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її</a:t>
            </a:r>
            <a:r>
              <a:rPr lang="ru-RU" sz="2200" dirty="0"/>
              <a:t> </a:t>
            </a:r>
            <a:r>
              <a:rPr lang="ru-RU" sz="2200" dirty="0" err="1"/>
              <a:t>професії</a:t>
            </a:r>
            <a:r>
              <a:rPr lang="ru-RU" sz="2200" dirty="0"/>
              <a:t> </a:t>
            </a:r>
            <a:r>
              <a:rPr lang="ru-RU" sz="2200" dirty="0" err="1"/>
              <a:t>чи</a:t>
            </a:r>
            <a:r>
              <a:rPr lang="ru-RU" sz="2200" dirty="0"/>
              <a:t> </a:t>
            </a:r>
            <a:r>
              <a:rPr lang="ru-RU" sz="2200" dirty="0" err="1"/>
              <a:t>соціального</a:t>
            </a:r>
            <a:r>
              <a:rPr lang="ru-RU" sz="2200" dirty="0"/>
              <a:t> статусу, </a:t>
            </a:r>
            <a:r>
              <a:rPr lang="ru-RU" sz="2200" dirty="0" err="1"/>
              <a:t>щоб</a:t>
            </a:r>
            <a:r>
              <a:rPr lang="ru-RU" sz="2200" dirty="0"/>
              <a:t> </a:t>
            </a:r>
            <a:r>
              <a:rPr lang="ru-RU" sz="2200" dirty="0" err="1"/>
              <a:t>зробити</a:t>
            </a:r>
            <a:r>
              <a:rPr lang="ru-RU" sz="2200" dirty="0"/>
              <a:t> </a:t>
            </a:r>
            <a:r>
              <a:rPr lang="ru-RU" sz="2200" dirty="0" err="1"/>
              <a:t>значущий</a:t>
            </a:r>
            <a:r>
              <a:rPr lang="ru-RU" sz="2200" dirty="0"/>
              <a:t> </a:t>
            </a:r>
            <a:r>
              <a:rPr lang="ru-RU" sz="2200" dirty="0" err="1"/>
              <a:t>внесок</a:t>
            </a:r>
            <a:r>
              <a:rPr lang="ru-RU" sz="2200" dirty="0"/>
              <a:t> у </a:t>
            </a:r>
            <a:r>
              <a:rPr lang="ru-RU" sz="2200" dirty="0" err="1"/>
              <a:t>сталий</a:t>
            </a:r>
            <a:r>
              <a:rPr lang="ru-RU" sz="2200" dirty="0"/>
              <a:t> </a:t>
            </a:r>
            <a:r>
              <a:rPr lang="ru-RU" sz="2200" dirty="0" err="1"/>
              <a:t>розвиток</a:t>
            </a:r>
            <a:r>
              <a:rPr lang="ru-RU" sz="2200" dirty="0"/>
              <a:t>?</a:t>
            </a:r>
          </a:p>
          <a:p>
            <a:r>
              <a:rPr lang="ru-RU" sz="2200" dirty="0"/>
              <a:t>Яким чином </a:t>
            </a:r>
            <a:r>
              <a:rPr lang="ru-RU" sz="2200" dirty="0" err="1"/>
              <a:t>можна</a:t>
            </a:r>
            <a:r>
              <a:rPr lang="ru-RU" sz="2200" dirty="0"/>
              <a:t> </a:t>
            </a:r>
            <a:r>
              <a:rPr lang="ru-RU" sz="2200" dirty="0" err="1"/>
              <a:t>переконати</a:t>
            </a:r>
            <a:r>
              <a:rPr lang="ru-RU" sz="2200" dirty="0"/>
              <a:t> уряди, </a:t>
            </a:r>
            <a:r>
              <a:rPr lang="ru-RU" sz="2200" dirty="0" err="1"/>
              <a:t>бізнес</a:t>
            </a:r>
            <a:r>
              <a:rPr lang="ru-RU" sz="2200" dirty="0"/>
              <a:t> та </a:t>
            </a:r>
            <a:r>
              <a:rPr lang="ru-RU" sz="2200" dirty="0" err="1"/>
              <a:t>суспільство</a:t>
            </a:r>
            <a:r>
              <a:rPr lang="ru-RU" sz="2200" dirty="0"/>
              <a:t> в тому,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інвестиції</a:t>
            </a:r>
            <a:r>
              <a:rPr lang="ru-RU" sz="2200" dirty="0"/>
              <a:t> в </a:t>
            </a:r>
            <a:r>
              <a:rPr lang="ru-RU" sz="2200" dirty="0" err="1"/>
              <a:t>сталий</a:t>
            </a:r>
            <a:r>
              <a:rPr lang="ru-RU" sz="2200" dirty="0"/>
              <a:t> </a:t>
            </a:r>
            <a:r>
              <a:rPr lang="ru-RU" sz="2200" dirty="0" err="1"/>
              <a:t>розвиток</a:t>
            </a:r>
            <a:r>
              <a:rPr lang="ru-RU" sz="2200" dirty="0"/>
              <a:t> є не </a:t>
            </a:r>
            <a:r>
              <a:rPr lang="ru-RU" sz="2200" dirty="0" err="1"/>
              <a:t>тягарем</a:t>
            </a:r>
            <a:r>
              <a:rPr lang="ru-RU" sz="2200" dirty="0"/>
              <a:t>, а </a:t>
            </a:r>
            <a:r>
              <a:rPr lang="ru-RU" sz="2200" dirty="0" err="1"/>
              <a:t>вигідною</a:t>
            </a:r>
            <a:r>
              <a:rPr lang="ru-RU" sz="2200" dirty="0"/>
              <a:t> </a:t>
            </a:r>
            <a:r>
              <a:rPr lang="ru-RU" sz="2200" dirty="0" err="1"/>
              <a:t>стратегією</a:t>
            </a:r>
            <a:r>
              <a:rPr lang="ru-RU" sz="2200" dirty="0"/>
              <a:t> для </a:t>
            </a:r>
            <a:r>
              <a:rPr lang="ru-RU" sz="2200" dirty="0" err="1"/>
              <a:t>забезпечення</a:t>
            </a:r>
            <a:r>
              <a:rPr lang="ru-RU" sz="2200" dirty="0"/>
              <a:t> </a:t>
            </a:r>
            <a:r>
              <a:rPr lang="ru-RU" sz="2200" dirty="0" err="1"/>
              <a:t>процвітання</a:t>
            </a:r>
            <a:r>
              <a:rPr lang="ru-RU" sz="2200" dirty="0"/>
              <a:t> в </a:t>
            </a:r>
            <a:r>
              <a:rPr lang="ru-RU" sz="2200" dirty="0" err="1"/>
              <a:t>майбутньому</a:t>
            </a:r>
            <a:r>
              <a:rPr lang="ru-RU" sz="2200" dirty="0"/>
              <a:t>?</a:t>
            </a:r>
            <a:endParaRPr lang="ru-UA" sz="2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6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1182</Words>
  <Application>Microsoft Office PowerPoint</Application>
  <PresentationFormat>Широкий екран</PresentationFormat>
  <Paragraphs>74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Сприяння сталому майбутньому </vt:lpstr>
      <vt:lpstr>Що таке сталий розвиток?</vt:lpstr>
      <vt:lpstr>Історія та еволюція концепції сталого розвитку</vt:lpstr>
      <vt:lpstr>Цілі сталого розвитку до 2030 року</vt:lpstr>
      <vt:lpstr>Глобальні виклики сьогодення</vt:lpstr>
      <vt:lpstr>Глобальні виклики сьогодення</vt:lpstr>
      <vt:lpstr>Підходи до вирішення проблем сталого розвитку</vt:lpstr>
      <vt:lpstr>Підходи до вирішення проблем сталого розвитку</vt:lpstr>
      <vt:lpstr>Підходи до вирішення проблем сталого розвитку</vt:lpstr>
      <vt:lpstr>Підходи до вирішення проблем сталого розвитку</vt:lpstr>
      <vt:lpstr>Підходи до вирішення проблем сталого розвитку</vt:lpstr>
      <vt:lpstr>Питання для дискусії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Галина Гордійчук</dc:creator>
  <cp:lastModifiedBy>Галина Гордійчук</cp:lastModifiedBy>
  <cp:revision>8</cp:revision>
  <dcterms:created xsi:type="dcterms:W3CDTF">2025-05-11T16:52:30Z</dcterms:created>
  <dcterms:modified xsi:type="dcterms:W3CDTF">2025-05-19T20:53:09Z</dcterms:modified>
</cp:coreProperties>
</file>